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9" r:id="rId5"/>
    <p:sldId id="261" r:id="rId6"/>
    <p:sldId id="26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300" i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доходов и расходов бюджета сельского поселения </a:t>
            </a:r>
            <a:r>
              <a:rPr lang="ru-RU" sz="2300" i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Кедровый</a:t>
            </a:r>
            <a:r>
              <a:rPr lang="ru-RU" sz="2300" i="1" cap="none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i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300" i="1" cap="non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и</a:t>
            </a:r>
            <a:r>
              <a:rPr lang="ru-RU" sz="2300" i="1" cap="none" baseline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плановый период 2026 и 2027 годов</a:t>
            </a:r>
            <a:endParaRPr lang="ru-RU" sz="2300" i="1" cap="none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ru-RU" sz="2400" cap="none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812516962876429E-2"/>
          <c:y val="9.2272348111985203E-2"/>
          <c:w val="0.88690122040768193"/>
          <c:h val="0.7876042330969951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0209582029420414E-2"/>
                  <c:y val="-6.1141310888962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8173654944460782E-2"/>
                  <c:y val="-1.6304349570390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964072915040367E-2"/>
                  <c:y val="6.1141310888962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43391.3</c:v>
                </c:pt>
                <c:pt idx="1">
                  <c:v>38696.9</c:v>
                </c:pt>
                <c:pt idx="2">
                  <c:v>41098.5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8173654944460782E-2"/>
                  <c:y val="-2.853261174818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6032936844790859E-2"/>
                  <c:y val="-1.6304349570390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1541918616030848E-2"/>
                  <c:y val="-1.834239326668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Лист1!$C$2:$C$5</c:f>
              <c:numCache>
                <c:formatCode>#\ ##0.0</c:formatCode>
                <c:ptCount val="4"/>
                <c:pt idx="0">
                  <c:v>43391.3</c:v>
                </c:pt>
                <c:pt idx="1">
                  <c:v>38696.9</c:v>
                </c:pt>
                <c:pt idx="2">
                  <c:v>41098.5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46369504"/>
        <c:axId val="146371072"/>
        <c:axId val="116168912"/>
      </c:bar3DChart>
      <c:catAx>
        <c:axId val="14636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371072"/>
        <c:crosses val="autoZero"/>
        <c:auto val="1"/>
        <c:lblAlgn val="ctr"/>
        <c:lblOffset val="100"/>
        <c:noMultiLvlLbl val="0"/>
      </c:catAx>
      <c:valAx>
        <c:axId val="14637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6369504"/>
        <c:crosses val="autoZero"/>
        <c:crossBetween val="between"/>
      </c:valAx>
      <c:serAx>
        <c:axId val="116168912"/>
        <c:scaling>
          <c:orientation val="minMax"/>
        </c:scaling>
        <c:delete val="1"/>
        <c:axPos val="b"/>
        <c:majorTickMark val="none"/>
        <c:minorTickMark val="none"/>
        <c:tickLblPos val="nextTo"/>
        <c:crossAx val="146371072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01883054610938E-2"/>
          <c:y val="0.13481068709406255"/>
          <c:w val="0.94620284479334293"/>
          <c:h val="0.450051673896726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25400">
                <a:noFill/>
              </a:ln>
              <a:effectLst/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noFill/>
              </a:ln>
              <a:effectLst/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noFill/>
              </a:ln>
              <a:effectLst/>
              <a:sp3d/>
            </c:spPr>
          </c:dPt>
          <c:dPt>
            <c:idx val="5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</c:dPt>
          <c:dPt>
            <c:idx val="6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Лист1!$B$2:$B$9</c:f>
              <c:numCache>
                <c:formatCode>#\ ##0.0</c:formatCode>
                <c:ptCount val="8"/>
                <c:pt idx="0">
                  <c:v>14503.2</c:v>
                </c:pt>
                <c:pt idx="1">
                  <c:v>323.89999999999998</c:v>
                </c:pt>
                <c:pt idx="2">
                  <c:v>176.5</c:v>
                </c:pt>
                <c:pt idx="3">
                  <c:v>5406.1</c:v>
                </c:pt>
                <c:pt idx="4">
                  <c:v>1658.2</c:v>
                </c:pt>
                <c:pt idx="5">
                  <c:v>18815.3</c:v>
                </c:pt>
                <c:pt idx="6">
                  <c:v>1100.0999999999999</c:v>
                </c:pt>
                <c:pt idx="7">
                  <c:v>1408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624768276413827E-2"/>
          <c:y val="0.59004035867952698"/>
          <c:w val="0.88514891840834875"/>
          <c:h val="0.397712204522550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7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01883054610938E-2"/>
          <c:y val="0.13481068709406255"/>
          <c:w val="0.94620284479334293"/>
          <c:h val="0.450051673896726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 год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25400">
                <a:noFill/>
              </a:ln>
              <a:effectLst/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noFill/>
              </a:ln>
              <a:effectLst/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noFill/>
              </a:ln>
              <a:effectLst/>
              <a:sp3d/>
            </c:spPr>
          </c:dPt>
          <c:dPt>
            <c:idx val="5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</c:dPt>
          <c:dPt>
            <c:idx val="6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Лист1!$B$2:$B$9</c:f>
              <c:numCache>
                <c:formatCode>#\ ##0.0</c:formatCode>
                <c:ptCount val="8"/>
                <c:pt idx="0">
                  <c:v>14220.4</c:v>
                </c:pt>
                <c:pt idx="1">
                  <c:v>357.1</c:v>
                </c:pt>
                <c:pt idx="2">
                  <c:v>176.5</c:v>
                </c:pt>
                <c:pt idx="3">
                  <c:v>5439.1</c:v>
                </c:pt>
                <c:pt idx="4">
                  <c:v>1743.3</c:v>
                </c:pt>
                <c:pt idx="5">
                  <c:v>14252.5</c:v>
                </c:pt>
                <c:pt idx="6">
                  <c:v>1100</c:v>
                </c:pt>
                <c:pt idx="7">
                  <c:v>1408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624768276413827E-2"/>
          <c:y val="0.59004035867952698"/>
          <c:w val="0.88514891840834875"/>
          <c:h val="0.397712204522550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7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4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01883054610938E-2"/>
          <c:y val="0.13481068709406255"/>
          <c:w val="0.94620284479334293"/>
          <c:h val="0.450051673896726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 год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noFill/>
              </a:ln>
              <a:effectLst/>
              <a:sp3d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25400">
                <a:noFill/>
              </a:ln>
              <a:effectLst/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noFill/>
              </a:ln>
              <a:effectLst/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noFill/>
              </a:ln>
              <a:effectLst/>
              <a:sp3d/>
            </c:spPr>
          </c:dPt>
          <c:dPt>
            <c:idx val="5"/>
            <c:bubble3D val="0"/>
            <c:spPr>
              <a:solidFill>
                <a:srgbClr val="92D050"/>
              </a:solidFill>
              <a:ln w="25400">
                <a:noFill/>
              </a:ln>
              <a:effectLst/>
              <a:sp3d/>
            </c:spPr>
          </c:dPt>
          <c:dPt>
            <c:idx val="6"/>
            <c:bubble3D val="0"/>
            <c:spPr>
              <a:solidFill>
                <a:srgbClr val="FF0000"/>
              </a:solidFill>
              <a:ln w="25400">
                <a:noFill/>
              </a:ln>
              <a:effectLst/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Лист1!$B$2:$B$9</c:f>
              <c:numCache>
                <c:formatCode>#\ ##0.0</c:formatCode>
                <c:ptCount val="8"/>
                <c:pt idx="0">
                  <c:v>15161.9</c:v>
                </c:pt>
                <c:pt idx="1">
                  <c:v>370.8</c:v>
                </c:pt>
                <c:pt idx="2">
                  <c:v>176.5</c:v>
                </c:pt>
                <c:pt idx="3">
                  <c:v>7402.1</c:v>
                </c:pt>
                <c:pt idx="4">
                  <c:v>1743.3</c:v>
                </c:pt>
                <c:pt idx="5">
                  <c:v>13735.9</c:v>
                </c:pt>
                <c:pt idx="6">
                  <c:v>1100</c:v>
                </c:pt>
                <c:pt idx="7">
                  <c:v>1408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624768276413827E-2"/>
          <c:y val="0.59004035867952698"/>
          <c:w val="0.88514891840834875"/>
          <c:h val="0.397712204522550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7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1" u="none" strike="noStrike" kern="1200" cap="none" spc="0" normalizeH="0" baseline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pP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муниципального дорожного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фонда </a:t>
            </a:r>
          </a:p>
          <a:p>
            <a:pPr>
              <a:defRPr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Кедровый 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1" u="none" strike="noStrike" kern="1200" cap="none" spc="0" normalizeH="0" baseline="0">
              <a:solidFill>
                <a:schemeClr val="tx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770250369064334"/>
          <c:y val="0.19213648923062401"/>
          <c:w val="0.83090163327905575"/>
          <c:h val="0.5185824651855598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период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0209582029420414E-2"/>
                  <c:y val="-6.1141310888962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041916405884087E-2"/>
                  <c:y val="1.6304349570390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964072915040367E-2"/>
                  <c:y val="6.1141310888962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5247.8</c:v>
                </c:pt>
                <c:pt idx="1">
                  <c:v>5409.1</c:v>
                </c:pt>
                <c:pt idx="2">
                  <c:v>7372.1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198735088"/>
        <c:axId val="198729600"/>
      </c:barChart>
      <c:catAx>
        <c:axId val="1987350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729600"/>
        <c:crosses val="autoZero"/>
        <c:auto val="1"/>
        <c:lblAlgn val="ctr"/>
        <c:lblOffset val="100"/>
        <c:noMultiLvlLbl val="0"/>
      </c:catAx>
      <c:valAx>
        <c:axId val="198729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735088"/>
        <c:crosses val="autoZero"/>
        <c:crossBetween val="between"/>
        <c:minorUnit val="1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200" b="1" i="1" u="none" strike="noStrike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Объём межбюджетных трансфертов, получаемых бюджетом сельского поселения </a:t>
            </a:r>
            <a:r>
              <a:rPr lang="ru-RU" sz="2200" b="1" i="1" u="none" strike="noStrike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Кедровый из </a:t>
            </a:r>
            <a:r>
              <a:rPr lang="ru-RU" sz="2200" b="1" i="1" u="none" strike="noStrike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бюджетов бюджетной системы </a:t>
            </a:r>
          </a:p>
          <a:p>
            <a:pPr>
              <a:defRPr/>
            </a:pPr>
            <a:r>
              <a:rPr lang="ru-RU" sz="2200" b="1" i="1" u="none" strike="noStrike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</a:t>
            </a:r>
            <a:endParaRPr lang="ru-RU" sz="2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7.2916666666667049E-3"/>
                  <c:y val="2.88945262695471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2500000000000003E-3"/>
                  <c:y val="4.41539744170926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041666666666666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29366</c:v>
                </c:pt>
                <c:pt idx="1">
                  <c:v>29305.9</c:v>
                </c:pt>
                <c:pt idx="2">
                  <c:v>29730.799999999999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125E-2"/>
                  <c:y val="-0.105306029407302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000000000000001E-2"/>
                  <c:y val="-9.8253279957014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1874999999999999E-2"/>
                  <c:y val="-9.9632834281036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323.89999999999998</c:v>
                </c:pt>
                <c:pt idx="1">
                  <c:v>357.1</c:v>
                </c:pt>
                <c:pt idx="2">
                  <c:v>370.8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6041666666666591E-2"/>
                  <c:y val="-9.9632834281036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8541625656167901E-2"/>
                  <c:y val="-9.7752969483281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963500656167975E-2"/>
                      <c:h val="4.0059918840167824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4.1666666666666664E-2"/>
                  <c:y val="-0.103392563876547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162.5</c:v>
                </c:pt>
                <c:pt idx="1">
                  <c:v>162.5</c:v>
                </c:pt>
                <c:pt idx="2">
                  <c:v>162.5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МБТ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2025 год</c:v>
                </c:pt>
                <c:pt idx="1">
                  <c:v>2026 год</c:v>
                </c:pt>
                <c:pt idx="2">
                  <c:v>2027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4828.8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8733128"/>
        <c:axId val="198735872"/>
        <c:axId val="0"/>
      </c:bar3DChart>
      <c:catAx>
        <c:axId val="198733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735872"/>
        <c:crosses val="autoZero"/>
        <c:auto val="1"/>
        <c:lblAlgn val="r"/>
        <c:lblOffset val="100"/>
        <c:noMultiLvlLbl val="0"/>
      </c:catAx>
      <c:valAx>
        <c:axId val="198735872"/>
        <c:scaling>
          <c:orientation val="minMax"/>
          <c:min val="18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733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0.84534</cdr:x>
      <cdr:y>0.14465</cdr:y>
    </cdr:from>
    <cdr:to>
      <cdr:x>0.98104</cdr:x>
      <cdr:y>0.36232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9562067" y="901401"/>
          <a:ext cx="1534910" cy="1356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b">
          <a:normAutofit fontScale="25000" lnSpcReduction="20000"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i="1" dirty="0">
            <a:solidFill>
              <a:srgbClr val="002060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0.87079</cdr:x>
      <cdr:y>0.11929</cdr:y>
    </cdr:from>
    <cdr:to>
      <cdr:x>1</cdr:x>
      <cdr:y>0.16938</cdr:y>
    </cdr:to>
    <cdr:sp macro="" textlink="">
      <cdr:nvSpPr>
        <cdr:cNvPr id="3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9849932" y="743356"/>
          <a:ext cx="1461534" cy="3121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b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600" b="1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тыс.руб</a:t>
          </a:r>
          <a:r>
            <a:rPr lang="ru-RU" sz="1600" i="1" dirty="0" smtClean="0">
              <a:solidFill>
                <a:schemeClr val="tx1">
                  <a:lumMod val="95000"/>
                  <a:lumOff val="5000"/>
                </a:schemeClr>
              </a:solidFill>
            </a:rPr>
            <a:t>.</a:t>
          </a:r>
          <a:endParaRPr lang="ru-RU" sz="1600" i="1" dirty="0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0.84534</cdr:x>
      <cdr:y>0.14465</cdr:y>
    </cdr:from>
    <cdr:to>
      <cdr:x>0.98104</cdr:x>
      <cdr:y>0.36232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9562067" y="901401"/>
          <a:ext cx="1534910" cy="13563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b">
          <a:normAutofit fontScale="25000" lnSpcReduction="20000"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i="1" dirty="0">
            <a:solidFill>
              <a:srgbClr val="002060"/>
            </a:solidFill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0.87079</cdr:x>
      <cdr:y>0.11929</cdr:y>
    </cdr:from>
    <cdr:to>
      <cdr:x>1</cdr:x>
      <cdr:y>0.16938</cdr:y>
    </cdr:to>
    <cdr:sp macro="" textlink="">
      <cdr:nvSpPr>
        <cdr:cNvPr id="3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9849932" y="743356"/>
          <a:ext cx="1461534" cy="3121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b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ru-RU" sz="1600" b="1" dirty="0" err="1" smtClean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rPr>
            <a:t>тыс.руб</a:t>
          </a:r>
          <a:r>
            <a:rPr lang="ru-RU" sz="1600" i="1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anose="020B0606020202030204" pitchFamily="34" charset="0"/>
            </a:rPr>
            <a:t>.</a:t>
          </a:r>
          <a:endParaRPr lang="ru-RU" sz="1600" i="1" dirty="0">
            <a:solidFill>
              <a:schemeClr val="tx1">
                <a:lumMod val="95000"/>
                <a:lumOff val="5000"/>
              </a:schemeClr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0.88506</cdr:x>
      <cdr:y>0.08838</cdr:y>
    </cdr:from>
    <cdr:to>
      <cdr:x>0.97372</cdr:x>
      <cdr:y>0.11728</cdr:y>
    </cdr:to>
    <cdr:sp macro="" textlink="">
      <cdr:nvSpPr>
        <cdr:cNvPr id="2" name="Заголовок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1020639" y="597081"/>
          <a:ext cx="1103984" cy="1952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 fontScale="90000"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b="1" i="1" dirty="0" smtClean="0">
              <a:solidFill>
                <a:srgbClr val="002060"/>
              </a:solidFill>
              <a:latin typeface="Arial Narrow" panose="020B0606020202030204" pitchFamily="34" charset="0"/>
            </a:rPr>
            <a:t/>
          </a:r>
          <a:br>
            <a:rPr lang="ru-RU" b="1" i="1" dirty="0" smtClean="0">
              <a:solidFill>
                <a:srgbClr val="002060"/>
              </a:solidFill>
              <a:latin typeface="Arial Narrow" panose="020B0606020202030204" pitchFamily="34" charset="0"/>
            </a:rPr>
          </a:br>
          <a:r>
            <a:rPr lang="ru-RU" sz="1800" b="1" i="1" dirty="0" smtClean="0">
              <a:solidFill>
                <a:schemeClr val="tx1"/>
              </a:solidFill>
            </a:rPr>
            <a:t>тыс. руб.</a:t>
          </a:r>
          <a:r>
            <a:rPr lang="ru-RU" i="1" dirty="0">
              <a:solidFill>
                <a:schemeClr val="tx1"/>
              </a:solidFill>
            </a:rPr>
            <a:t/>
          </a:r>
          <a:br>
            <a:rPr lang="ru-RU" i="1" dirty="0">
              <a:solidFill>
                <a:schemeClr val="tx1"/>
              </a:solidFill>
            </a:rPr>
          </a:br>
          <a:endParaRPr lang="ru-RU" i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FB260-4647-41CF-8E0B-CAC761EA6458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C04E3-D3C3-49D4-8847-60A6307447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96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C04E3-D3C3-49D4-8847-60A6307447E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398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5ECB-79FF-436D-A74A-F9B3778F588E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6624-6336-433C-95F6-009F99023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70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5ECB-79FF-436D-A74A-F9B3778F588E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6624-6336-433C-95F6-009F99023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80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5ECB-79FF-436D-A74A-F9B3778F588E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6624-6336-433C-95F6-009F99023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65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5ECB-79FF-436D-A74A-F9B3778F588E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6624-6336-433C-95F6-009F99023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950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5ECB-79FF-436D-A74A-F9B3778F588E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6624-6336-433C-95F6-009F99023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91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5ECB-79FF-436D-A74A-F9B3778F588E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6624-6336-433C-95F6-009F99023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254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5ECB-79FF-436D-A74A-F9B3778F588E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6624-6336-433C-95F6-009F99023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578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5ECB-79FF-436D-A74A-F9B3778F588E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6624-6336-433C-95F6-009F99023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13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5ECB-79FF-436D-A74A-F9B3778F588E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6624-6336-433C-95F6-009F99023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1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5ECB-79FF-436D-A74A-F9B3778F588E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6624-6336-433C-95F6-009F99023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854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5ECB-79FF-436D-A74A-F9B3778F588E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A6624-6336-433C-95F6-009F99023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980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85ECB-79FF-436D-A74A-F9B3778F588E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A6624-6336-433C-95F6-009F99023D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11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artinkis.cdnbro.com/posts/45327253-fony-dlia-delovoi-prezentats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9634"/>
            <a:ext cx="12192000" cy="719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3755" y="1907178"/>
            <a:ext cx="10001577" cy="3110098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бюджете сельского поселения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Кедровый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 и плановый период</a:t>
            </a:r>
            <a:b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и 2027 годов</a:t>
            </a:r>
          </a:p>
        </p:txBody>
      </p:sp>
    </p:spTree>
    <p:extLst>
      <p:ext uri="{BB962C8B-B14F-4D97-AF65-F5344CB8AC3E}">
        <p14:creationId xmlns:p14="http://schemas.microsoft.com/office/powerpoint/2010/main" val="609086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artinkis.cdnbro.com/posts/45327253-fony-dlia-delovoi-prezentats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9634"/>
            <a:ext cx="12192000" cy="719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469565634"/>
              </p:ext>
            </p:extLst>
          </p:nvPr>
        </p:nvGraphicFramePr>
        <p:xfrm>
          <a:off x="440267" y="146756"/>
          <a:ext cx="11311466" cy="6231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2380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artinkis.cdnbro.com/posts/45327253-fony-dlia-delovoi-prezentats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9634"/>
            <a:ext cx="12192000" cy="719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496156" y="3932467"/>
            <a:ext cx="1461534" cy="3121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i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529861909"/>
              </p:ext>
            </p:extLst>
          </p:nvPr>
        </p:nvGraphicFramePr>
        <p:xfrm>
          <a:off x="270934" y="335843"/>
          <a:ext cx="3810178" cy="622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Заголовок 1"/>
          <p:cNvSpPr>
            <a:spLocks noGrp="1"/>
          </p:cNvSpPr>
          <p:nvPr/>
        </p:nvSpPr>
        <p:spPr>
          <a:xfrm>
            <a:off x="11111089" y="411241"/>
            <a:ext cx="1080911" cy="204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6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тыс. руб</a:t>
            </a: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Narrow" panose="020B0606020202030204" pitchFamily="34" charset="0"/>
              </a:rPr>
              <a:t>.</a:t>
            </a:r>
            <a:r>
              <a:rPr lang="ru-RU" i="1" dirty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i="1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ru-RU" i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663479834"/>
              </p:ext>
            </p:extLst>
          </p:nvPr>
        </p:nvGraphicFramePr>
        <p:xfrm>
          <a:off x="4081112" y="335843"/>
          <a:ext cx="3810178" cy="622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1771021953"/>
              </p:ext>
            </p:extLst>
          </p:nvPr>
        </p:nvGraphicFramePr>
        <p:xfrm>
          <a:off x="7796286" y="411241"/>
          <a:ext cx="3810178" cy="6221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Заголовок 1"/>
          <p:cNvSpPr>
            <a:spLocks noGrp="1"/>
          </p:cNvSpPr>
          <p:nvPr>
            <p:ph type="ctrTitle"/>
          </p:nvPr>
        </p:nvSpPr>
        <p:spPr>
          <a:xfrm>
            <a:off x="1594012" y="-346977"/>
            <a:ext cx="9359538" cy="720519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по разделам классификации бюджета сельского поселения </a:t>
            </a:r>
            <a:r>
              <a:rPr lang="ru-RU" sz="2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Кедровый</a:t>
            </a:r>
            <a:endParaRPr lang="ru-RU" sz="2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561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artinkis.cdnbro.com/posts/45327253-fony-dlia-delovoi-prezentats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9634"/>
            <a:ext cx="12192000" cy="719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73885531"/>
              </p:ext>
            </p:extLst>
          </p:nvPr>
        </p:nvGraphicFramePr>
        <p:xfrm>
          <a:off x="288758" y="425889"/>
          <a:ext cx="11770983" cy="6231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5477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artinkis.cdnbro.com/posts/45327253-fony-dlia-delovoi-prezentatsii-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9634"/>
            <a:ext cx="12192000" cy="719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854951554"/>
              </p:ext>
            </p:extLst>
          </p:nvPr>
        </p:nvGraphicFramePr>
        <p:xfrm>
          <a:off x="0" y="102195"/>
          <a:ext cx="12192000" cy="6755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7184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artinkis.cdnbro.com/posts/45327253-fony-dlia-delovoi-prezentatsii-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9634"/>
            <a:ext cx="12192000" cy="719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704965" y="105659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237877" y="2021974"/>
            <a:ext cx="10001577" cy="1237209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Candara" panose="020E0502030303020204" pitchFamily="34" charset="0"/>
              </a:rPr>
              <a:t>СПАСИБО ЗА ВНИМАНИЕ </a:t>
            </a:r>
            <a:endParaRPr lang="ru-RU" b="1" i="1" dirty="0">
              <a:solidFill>
                <a:srgbClr val="00206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2921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71</Words>
  <Application>Microsoft Office PowerPoint</Application>
  <PresentationFormat>Широкоэкранный</PresentationFormat>
  <Paragraphs>34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Candara</vt:lpstr>
      <vt:lpstr>Times New Roman</vt:lpstr>
      <vt:lpstr>Тема Office</vt:lpstr>
      <vt:lpstr> О бюджете сельского поселения Кедровый на 2025 год и плановый период 2026 и 2027 годов</vt:lpstr>
      <vt:lpstr>Презентация PowerPoint</vt:lpstr>
      <vt:lpstr> Распределение бюджетных ассигнований по разделам классификации бюджета сельского поселения Кедровый</vt:lpstr>
      <vt:lpstr>Презентация PowerPoint</vt:lpstr>
      <vt:lpstr>Презентация PowerPoint</vt:lpstr>
      <vt:lpstr> СПАСИБО ЗА ВНИМАНИЕ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Миценко И.С.</dc:creator>
  <cp:lastModifiedBy>Миценко И.С.</cp:lastModifiedBy>
  <cp:revision>42</cp:revision>
  <dcterms:created xsi:type="dcterms:W3CDTF">2024-03-13T05:34:48Z</dcterms:created>
  <dcterms:modified xsi:type="dcterms:W3CDTF">2024-10-24T11:55:50Z</dcterms:modified>
</cp:coreProperties>
</file>